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303" r:id="rId11"/>
    <p:sldId id="304" r:id="rId12"/>
    <p:sldId id="265" r:id="rId13"/>
    <p:sldId id="266" r:id="rId14"/>
    <p:sldId id="258" r:id="rId15"/>
    <p:sldId id="261" r:id="rId16"/>
    <p:sldId id="262" r:id="rId17"/>
    <p:sldId id="263" r:id="rId18"/>
    <p:sldId id="264" r:id="rId19"/>
    <p:sldId id="274" r:id="rId20"/>
    <p:sldId id="276" r:id="rId21"/>
    <p:sldId id="275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1" r:id="rId36"/>
    <p:sldId id="292" r:id="rId37"/>
    <p:sldId id="294" r:id="rId38"/>
    <p:sldId id="302" r:id="rId39"/>
    <p:sldId id="301" r:id="rId40"/>
    <p:sldId id="293" r:id="rId41"/>
    <p:sldId id="295" r:id="rId42"/>
    <p:sldId id="296" r:id="rId43"/>
    <p:sldId id="305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FF7979"/>
    <a:srgbClr val="FFD9DA"/>
    <a:srgbClr val="FF7C80"/>
    <a:srgbClr val="D1D1D1"/>
    <a:srgbClr val="595959"/>
    <a:srgbClr val="A6A6A6"/>
    <a:srgbClr val="FFB061"/>
    <a:srgbClr val="FF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5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4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9589-F924-414D-81B0-276F5A89B61B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4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" name="Group 1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7953" y="1426172"/>
            <a:ext cx="6225612" cy="4011206"/>
            <a:chOff x="1320447" y="2236119"/>
            <a:chExt cx="6911471" cy="2834641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39" y="3328827"/>
              <a:ext cx="2834640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0 – SOFTWARE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1" y="3328551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1 – WRANGLING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2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2 – EXPLORATORY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4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3 – ANOVA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26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4 – REGRESSION</a:t>
              </a:r>
              <a:endParaRPr lang="en-US" sz="28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88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5 – MULTILEVEL</a:t>
              </a:r>
              <a:endParaRPr lang="en-US" sz="28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48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6 – SEM</a:t>
              </a:r>
              <a:endParaRPr lang="en-US" sz="28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7 – OTHER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6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33948" y="703365"/>
            <a:ext cx="5486400" cy="5486400"/>
            <a:chOff x="2033948" y="703365"/>
            <a:chExt cx="5486400" cy="5486400"/>
          </a:xfrm>
        </p:grpSpPr>
        <p:sp>
          <p:nvSpPr>
            <p:cNvPr id="14" name="Rectangle 13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0 – SOFTWARE</a:t>
                </a:r>
                <a:endParaRPr lang="en-US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1 – WRANGLING</a:t>
                </a:r>
                <a:endParaRPr lang="en-US" sz="28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2 – EXPLORATORY</a:t>
                </a:r>
                <a:endParaRPr lang="en-US" sz="28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3 – ANOVA</a:t>
                </a:r>
                <a:endParaRPr lang="en-US" sz="28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4 – REGRESSION</a:t>
                </a:r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5 – MULTILEVEL</a:t>
                </a:r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6 – SEM</a:t>
                </a:r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7 – OTHER</a:t>
                </a:r>
                <a:endParaRPr lang="en-US" sz="2800" dirty="0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6200000">
            <a:off x="4456583" y="-37615"/>
            <a:ext cx="1634162" cy="5486400"/>
            <a:chOff x="2033948" y="703365"/>
            <a:chExt cx="5486400" cy="5486400"/>
          </a:xfrm>
        </p:grpSpPr>
        <p:sp>
          <p:nvSpPr>
            <p:cNvPr id="5" name="Rectangle 4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33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42399" y="900223"/>
              <a:ext cx="10803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Office of Research Services</a:t>
              </a:r>
            </a:p>
            <a:p>
              <a:r>
                <a:rPr lang="en-US" sz="2400" dirty="0" smtClean="0"/>
                <a:t>College of Education and Human Services, Utah State University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7692" y="1731222"/>
            <a:ext cx="6949434" cy="3239453"/>
            <a:chOff x="1320447" y="2236120"/>
            <a:chExt cx="6911471" cy="283464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40" y="3328827"/>
              <a:ext cx="2834640" cy="649225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0 – SOFTWARE</a:t>
              </a:r>
              <a:endParaRPr lang="en-US" sz="2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3" y="3328551"/>
              <a:ext cx="2833250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1 – WRANGLING</a:t>
              </a:r>
              <a:endParaRPr lang="en-US" sz="24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5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2 – EXPLORATORY</a:t>
              </a:r>
              <a:endParaRPr lang="en-US" sz="24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8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3 – ANOVA</a:t>
              </a:r>
              <a:endParaRPr lang="en-US" sz="24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30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4 – REGRESSION</a:t>
              </a:r>
              <a:endParaRPr lang="en-US" sz="24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92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5 – MULTILEVEL</a:t>
              </a:r>
              <a:endParaRPr lang="en-US" sz="2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50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6 – SEM</a:t>
              </a:r>
              <a:endParaRPr lang="en-US" sz="24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7 – OTHER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4579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3794" y="1015533"/>
            <a:ext cx="7115249" cy="4023360"/>
            <a:chOff x="1116669" y="1344939"/>
            <a:chExt cx="7115249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-437811" y="2899419"/>
              <a:ext cx="4023360" cy="914400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0 – SOFTWARE</a:t>
              </a:r>
              <a:endParaRPr lang="en-US" sz="3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313953" y="3507562"/>
              <a:ext cx="2475228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6414" y="3507564"/>
              <a:ext cx="2475229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8875" y="3507563"/>
              <a:ext cx="2475231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91337" y="3507563"/>
              <a:ext cx="2475231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3799" y="3507563"/>
              <a:ext cx="2475231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6259" y="3507563"/>
              <a:ext cx="2475231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8720" y="3507563"/>
              <a:ext cx="2475231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3110" y="993554"/>
            <a:ext cx="827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Setting up Your Computer</a:t>
            </a:r>
            <a:endParaRPr lang="en-US" sz="2400" dirty="0"/>
          </a:p>
          <a:p>
            <a:r>
              <a:rPr lang="en-US" sz="2400" dirty="0" smtClean="0"/>
              <a:t>  Installing R, R Studio, and Packages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8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6" name="Rectangle 25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0782" y="1003449"/>
            <a:ext cx="7081757" cy="4023360"/>
            <a:chOff x="1150160" y="1344435"/>
            <a:chExt cx="7081757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35760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447234" y="2898915"/>
              <a:ext cx="4023360" cy="914400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1 – WRANGLING</a:t>
              </a:r>
              <a:endParaRPr lang="en-US" sz="32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5016" y="3506166"/>
              <a:ext cx="2478024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89066" y="1003448"/>
            <a:ext cx="914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Management</a:t>
            </a:r>
            <a:endParaRPr lang="en-US" sz="2400" dirty="0"/>
          </a:p>
          <a:p>
            <a:r>
              <a:rPr lang="en-US" sz="2400" dirty="0" smtClean="0"/>
              <a:t>  Importing, Sub-Setting, Creating Variables, and Saving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766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30745"/>
            <a:ext cx="7076156" cy="4023360"/>
            <a:chOff x="1155761" y="137173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348266" y="2926211"/>
              <a:ext cx="4023360" cy="914400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dirty="0" smtClean="0"/>
                <a:t>  Vol. 2 – EXPLORATORY</a:t>
              </a:r>
              <a:endParaRPr lang="en-US" sz="30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02017" y="909154"/>
            <a:ext cx="823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Exploratory Data Analysis</a:t>
            </a:r>
            <a:endParaRPr lang="en-US" sz="2400" dirty="0"/>
          </a:p>
          <a:p>
            <a:r>
              <a:rPr lang="en-US" sz="2400" dirty="0" smtClean="0"/>
              <a:t>  Summary Statistics and Descriptive Visualizations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62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5533"/>
            <a:ext cx="7076156" cy="4023360"/>
            <a:chOff x="1155761" y="1356519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17770" y="3507135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227535" y="2910999"/>
              <a:ext cx="4023360" cy="914400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 smtClean="0"/>
                <a:t>  Vol. 3 – ANOVA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9992" y="1008020"/>
            <a:ext cx="743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Testing Mean Differences</a:t>
            </a:r>
            <a:endParaRPr lang="en-US" sz="2400" dirty="0"/>
          </a:p>
          <a:p>
            <a:r>
              <a:rPr lang="en-US" sz="2400" dirty="0" smtClean="0"/>
              <a:t>  t-tests, ANOVA, RM ANOVA, and post hoc tests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47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986322"/>
            <a:ext cx="7076156" cy="4023360"/>
            <a:chOff x="1155761" y="1327308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103146" y="2881788"/>
              <a:ext cx="4023360" cy="914400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4 – REGRESSION</a:t>
              </a:r>
              <a:endParaRPr lang="en-US" sz="32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08713" y="1008020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Linear Regression</a:t>
            </a:r>
            <a:endParaRPr lang="en-US" sz="2400" dirty="0"/>
          </a:p>
          <a:p>
            <a:r>
              <a:rPr lang="en-US" sz="2400" dirty="0" smtClean="0"/>
              <a:t>  Correlation, Model Fit, Generalize, and Plot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092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3449"/>
            <a:ext cx="7076156" cy="4023360"/>
            <a:chOff x="1155761" y="1344435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3969692" y="2898915"/>
              <a:ext cx="4023360" cy="914400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5 – MULTILEVEL</a:t>
              </a:r>
              <a:endParaRPr lang="en-US" sz="3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7145" y="951968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Multilevel Models: RM Regression</a:t>
            </a:r>
            <a:endParaRPr lang="en-US" sz="2400" dirty="0"/>
          </a:p>
          <a:p>
            <a:r>
              <a:rPr lang="en-US" sz="2400" dirty="0" smtClean="0"/>
              <a:t>  ICCs, MLM/HLM, and GEEs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23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4355"/>
            <a:ext cx="7076156" cy="4023360"/>
            <a:chOff x="1155761" y="134534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4841723" y="2899821"/>
              <a:ext cx="4023360" cy="914400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6 – SEM</a:t>
              </a:r>
              <a:endParaRPr lang="en-US" sz="36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20733" y="1016377"/>
            <a:ext cx="449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Structural Equation Modeling</a:t>
            </a:r>
            <a:endParaRPr lang="en-US" sz="2400" dirty="0"/>
          </a:p>
          <a:p>
            <a:r>
              <a:rPr lang="en-US" sz="2400" dirty="0" smtClean="0"/>
              <a:t>  EFA, CFA, Path Analysis, and SEM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6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61840" y="1998709"/>
            <a:ext cx="4989443" cy="2866127"/>
            <a:chOff x="2425387" y="2457132"/>
            <a:chExt cx="6005933" cy="2833253"/>
          </a:xfrm>
        </p:grpSpPr>
        <p:sp>
          <p:nvSpPr>
            <p:cNvPr id="44" name="Rectangle 43"/>
            <p:cNvSpPr/>
            <p:nvPr/>
          </p:nvSpPr>
          <p:spPr>
            <a:xfrm rot="16200000">
              <a:off x="1334343" y="3548176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1 – WRANGLING</a:t>
              </a:r>
              <a:endParaRPr lang="en-US" sz="2000" dirty="0"/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2226804" y="3548177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2 – EXPLORATORY</a:t>
              </a:r>
              <a:endParaRPr lang="en-US" sz="2000" dirty="0"/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3119266" y="3548177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3 – ANOVA</a:t>
              </a:r>
              <a:endParaRPr lang="en-US" sz="2000" dirty="0"/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4011728" y="3548177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4 – REGRESSION</a:t>
              </a:r>
              <a:endParaRPr lang="en-US" sz="2000" dirty="0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904190" y="3548177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5 – MULTILEVEL</a:t>
              </a:r>
              <a:endParaRPr lang="en-US" sz="2000" dirty="0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5796650" y="3548177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6 – SEM</a:t>
              </a:r>
              <a:endParaRPr lang="en-US" sz="2000" dirty="0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6689111" y="3548177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7 – OTHER</a:t>
              </a:r>
              <a:endParaRPr lang="en-US" sz="2000" dirty="0"/>
            </a:p>
          </p:txBody>
        </p:sp>
      </p:grpSp>
      <p:sp>
        <p:nvSpPr>
          <p:cNvPr id="51" name="Rectangle 50"/>
          <p:cNvSpPr/>
          <p:nvPr/>
        </p:nvSpPr>
        <p:spPr>
          <a:xfrm rot="16200000">
            <a:off x="2190700" y="3000625"/>
            <a:ext cx="5047093" cy="914400"/>
          </a:xfrm>
          <a:prstGeom prst="rect">
            <a:avLst/>
          </a:prstGeom>
          <a:solidFill>
            <a:srgbClr val="FF4A11"/>
          </a:solidFill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Vol. 0 – SOFTWARE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0852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8805"/>
            <a:ext cx="6943162" cy="4023360"/>
            <a:chOff x="1155761" y="1359791"/>
            <a:chExt cx="6943162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414029" y="3507132"/>
              <a:ext cx="2478024" cy="64922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630043" y="2914271"/>
              <a:ext cx="4023360" cy="914400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7 – OTHER</a:t>
              </a:r>
              <a:endParaRPr lang="en-US" sz="36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01256" y="1021610"/>
            <a:ext cx="376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Additional Topics</a:t>
            </a:r>
            <a:endParaRPr lang="en-US" sz="2400" dirty="0"/>
          </a:p>
          <a:p>
            <a:r>
              <a:rPr lang="en-US" sz="2400" dirty="0" smtClean="0"/>
              <a:t>  Room for Future Expansion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20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1" y="3598365"/>
            <a:ext cx="2927848" cy="1472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51" y="3576822"/>
            <a:ext cx="3402221" cy="14724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b="29380"/>
          <a:stretch/>
        </p:blipFill>
        <p:spPr>
          <a:xfrm>
            <a:off x="624051" y="3600456"/>
            <a:ext cx="3520109" cy="14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3395794"/>
            <a:ext cx="1866208" cy="18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496" y="3257653"/>
            <a:ext cx="1835196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235" y="3395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34" y="3614068"/>
            <a:ext cx="1303151" cy="13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02" y="3574521"/>
            <a:ext cx="1454002" cy="15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15" y="3491645"/>
            <a:ext cx="2035661" cy="15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99940"/>
            <a:ext cx="1851476" cy="143463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23" y="3407384"/>
            <a:ext cx="4457246" cy="1822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94" y="3379778"/>
            <a:ext cx="1585097" cy="1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407384"/>
            <a:ext cx="8110311" cy="17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60" y="3485166"/>
            <a:ext cx="1551178" cy="1617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49" y="3445097"/>
            <a:ext cx="1505513" cy="1693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00" y="3509713"/>
            <a:ext cx="1348680" cy="1564469"/>
          </a:xfrm>
          <a:prstGeom prst="rect">
            <a:avLst/>
          </a:prstGeom>
        </p:spPr>
      </p:pic>
      <p:pic>
        <p:nvPicPr>
          <p:cNvPr id="4104" name="Picture 8" descr="Image result for pack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27" y="3377913"/>
            <a:ext cx="2806583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3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ori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2989943"/>
            <a:ext cx="6084689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96" y="3499086"/>
            <a:ext cx="1817461" cy="18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ques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3608976"/>
            <a:ext cx="1505403" cy="15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6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organ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66" y="3598365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organ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40" y="3598365"/>
            <a:ext cx="150875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work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5" y="3608727"/>
            <a:ext cx="2619829" cy="13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Image result for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12" y="3600467"/>
            <a:ext cx="1508760" cy="15087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89970" y="3916202"/>
            <a:ext cx="602610" cy="751490"/>
            <a:chOff x="3794352" y="4078013"/>
            <a:chExt cx="602610" cy="751490"/>
          </a:xfrm>
        </p:grpSpPr>
        <p:sp>
          <p:nvSpPr>
            <p:cNvPr id="10" name="Chevron 9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37400" y="3916202"/>
            <a:ext cx="602610" cy="751490"/>
            <a:chOff x="3794352" y="4078013"/>
            <a:chExt cx="602610" cy="751490"/>
          </a:xfrm>
        </p:grpSpPr>
        <p:sp>
          <p:nvSpPr>
            <p:cNvPr id="24" name="Chevron 23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97428" y="3916202"/>
            <a:ext cx="602610" cy="751490"/>
            <a:chOff x="3794352" y="4078013"/>
            <a:chExt cx="602610" cy="751490"/>
          </a:xfrm>
        </p:grpSpPr>
        <p:sp>
          <p:nvSpPr>
            <p:cNvPr id="27" name="Chevron 26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81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4095869"/>
            <a:ext cx="2701159" cy="11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lend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10" y="3407384"/>
            <a:ext cx="1849985" cy="1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ime pass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08" y="3605339"/>
            <a:ext cx="1518581" cy="15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ut of 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9" y="3786216"/>
            <a:ext cx="1415722" cy="14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3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05883" y="620968"/>
            <a:ext cx="11623964" cy="5182781"/>
            <a:chOff x="375953" y="630662"/>
            <a:chExt cx="11623964" cy="5182781"/>
          </a:xfrm>
        </p:grpSpPr>
        <p:sp>
          <p:nvSpPr>
            <p:cNvPr id="4" name="Rectangle 3"/>
            <p:cNvSpPr/>
            <p:nvPr/>
          </p:nvSpPr>
          <p:spPr>
            <a:xfrm>
              <a:off x="375953" y="630662"/>
              <a:ext cx="11623964" cy="51827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66845" y="5657014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6845" y="776809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04" name="Picture 12" descr="Image result for excel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3" y="1336879"/>
            <a:ext cx="1613672" cy="16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9160" y="2874439"/>
            <a:ext cx="1686040" cy="1377494"/>
            <a:chOff x="474995" y="3505430"/>
            <a:chExt cx="1695451" cy="1384301"/>
          </a:xfrm>
        </p:grpSpPr>
        <p:pic>
          <p:nvPicPr>
            <p:cNvPr id="8208" name="Picture 16" descr="Image result for gri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0" t="35007" r="528" b="7397"/>
            <a:stretch/>
          </p:blipFill>
          <p:spPr bwMode="auto">
            <a:xfrm>
              <a:off x="474995" y="3505430"/>
              <a:ext cx="1695451" cy="138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Image result for spss dat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47" y="3873796"/>
              <a:ext cx="742149" cy="74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493375" y="4238369"/>
            <a:ext cx="1254125" cy="1254125"/>
            <a:chOff x="7489049" y="2113758"/>
            <a:chExt cx="1254125" cy="1254125"/>
          </a:xfrm>
        </p:grpSpPr>
        <p:sp>
          <p:nvSpPr>
            <p:cNvPr id="13" name="Snip Single Corner Rectangle 12"/>
            <p:cNvSpPr/>
            <p:nvPr/>
          </p:nvSpPr>
          <p:spPr>
            <a:xfrm>
              <a:off x="7661565" y="2131262"/>
              <a:ext cx="906412" cy="1179178"/>
            </a:xfrm>
            <a:prstGeom prst="snip1Rect">
              <a:avLst>
                <a:gd name="adj" fmla="val 333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14" name="Picture 22" descr="Related image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049" y="2113758"/>
              <a:ext cx="1254125" cy="125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16" name="Picture 24" descr="Image result for r studio kn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09" y="1433382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9" y="2802592"/>
            <a:ext cx="1226936" cy="1423247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655173" y="3721953"/>
            <a:ext cx="1899644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5149" y="833041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</a:rPr>
              <a:t>Input Data Files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xlsx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sav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cvs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66921" y="888636"/>
            <a:ext cx="5290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R Notebook (.</a:t>
            </a:r>
            <a:r>
              <a:rPr lang="en-US" sz="4400" b="1" dirty="0" err="1" smtClean="0">
                <a:solidFill>
                  <a:schemeClr val="bg1"/>
                </a:solidFill>
              </a:rPr>
              <a:t>Rmd</a:t>
            </a:r>
            <a:r>
              <a:rPr lang="en-US" sz="4400" b="1" dirty="0" smtClean="0">
                <a:solidFill>
                  <a:schemeClr val="bg1"/>
                </a:solidFill>
              </a:rPr>
              <a:t>)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51153" y="781463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 smtClean="0">
                <a:solidFill>
                  <a:schemeClr val="bg1"/>
                </a:solidFill>
              </a:rPr>
              <a:t>Output Files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.html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docx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.pdf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350992" y="1491788"/>
            <a:ext cx="3863975" cy="3863976"/>
            <a:chOff x="3046192" y="1020073"/>
            <a:chExt cx="3863975" cy="3863976"/>
          </a:xfrm>
        </p:grpSpPr>
        <p:grpSp>
          <p:nvGrpSpPr>
            <p:cNvPr id="11" name="Group 10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8202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4" name="Isosceles Triangle 23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6590" y="2516015"/>
            <a:ext cx="2501812" cy="1895727"/>
            <a:chOff x="2156590" y="2516015"/>
            <a:chExt cx="2501812" cy="1895727"/>
          </a:xfrm>
        </p:grpSpPr>
        <p:sp>
          <p:nvSpPr>
            <p:cNvPr id="22" name="Right Arrow 21"/>
            <p:cNvSpPr/>
            <p:nvPr/>
          </p:nvSpPr>
          <p:spPr>
            <a:xfrm rot="1000684">
              <a:off x="2277984" y="2516015"/>
              <a:ext cx="2380418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21035280">
              <a:off x="2156590" y="324873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19314559">
              <a:off x="2438623" y="400440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15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91572" y="1565361"/>
            <a:ext cx="3863975" cy="3863976"/>
            <a:chOff x="3046192" y="1020073"/>
            <a:chExt cx="3863975" cy="3863976"/>
          </a:xfrm>
        </p:grpSpPr>
        <p:grpSp>
          <p:nvGrpSpPr>
            <p:cNvPr id="8" name="Group 7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11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9" name="Isosceles Triangle 8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91916" y="1996285"/>
            <a:ext cx="3863975" cy="3863976"/>
            <a:chOff x="3046192" y="1020073"/>
            <a:chExt cx="3863975" cy="3863976"/>
          </a:xfrm>
        </p:grpSpPr>
        <p:grpSp>
          <p:nvGrpSpPr>
            <p:cNvPr id="24" name="Group 23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27" name="Picture 26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ounded Rectangle 27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31" name="Rounded Rectangle 30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5" name="Isosceles Triangle 24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90" y="1072055"/>
            <a:ext cx="1715835" cy="19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8506" y="1998709"/>
            <a:ext cx="6092777" cy="2866127"/>
            <a:chOff x="4258506" y="1998709"/>
            <a:chExt cx="6092777" cy="2866127"/>
          </a:xfrm>
        </p:grpSpPr>
        <p:grpSp>
          <p:nvGrpSpPr>
            <p:cNvPr id="42" name="Group 41"/>
            <p:cNvGrpSpPr/>
            <p:nvPr/>
          </p:nvGrpSpPr>
          <p:grpSpPr>
            <a:xfrm>
              <a:off x="6103255" y="1998709"/>
              <a:ext cx="4248028" cy="2866127"/>
              <a:chOff x="3317849" y="2457132"/>
              <a:chExt cx="5113471" cy="2833253"/>
            </a:xfrm>
          </p:grpSpPr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7218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  <p:sp>
        <p:nvSpPr>
          <p:cNvPr id="21" name="Rectangle 20"/>
          <p:cNvSpPr/>
          <p:nvPr/>
        </p:nvSpPr>
        <p:spPr>
          <a:xfrm rot="16200000">
            <a:off x="2921852" y="3017789"/>
            <a:ext cx="5047488" cy="914400"/>
          </a:xfrm>
          <a:prstGeom prst="rect">
            <a:avLst/>
          </a:prstGeom>
          <a:solidFill>
            <a:srgbClr val="EE7E32"/>
          </a:solidFill>
          <a:ln w="38100">
            <a:solidFill>
              <a:srgbClr val="FF66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Vol. 1 – WRANGLING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032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23122" y="1433382"/>
            <a:ext cx="4029075" cy="4057650"/>
            <a:chOff x="7359909" y="1433382"/>
            <a:chExt cx="4029075" cy="4057650"/>
          </a:xfrm>
        </p:grpSpPr>
        <p:pic>
          <p:nvPicPr>
            <p:cNvPr id="5" name="Picture 24" descr="Image result for r studio kn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09" y="1433382"/>
              <a:ext cx="4029075" cy="40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759" y="2802592"/>
              <a:ext cx="1226936" cy="142324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948" r="8855" b="60822"/>
          <a:stretch/>
        </p:blipFill>
        <p:spPr>
          <a:xfrm>
            <a:off x="436180" y="765975"/>
            <a:ext cx="1876097" cy="174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51738" r="7920" b="1725"/>
          <a:stretch/>
        </p:blipFill>
        <p:spPr>
          <a:xfrm>
            <a:off x="4828191" y="699618"/>
            <a:ext cx="1876097" cy="2180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2" y="749898"/>
            <a:ext cx="2122072" cy="1366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6896" y="1862915"/>
            <a:ext cx="2898731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587" y="304800"/>
            <a:ext cx="5108030" cy="1776249"/>
            <a:chOff x="341587" y="304800"/>
            <a:chExt cx="5108030" cy="177624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10222" t="11536" r="18522" b="35263"/>
            <a:stretch/>
          </p:blipFill>
          <p:spPr>
            <a:xfrm>
              <a:off x="388885" y="362608"/>
              <a:ext cx="4945117" cy="170267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41587" y="30480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6082" y="1516089"/>
              <a:ext cx="677920" cy="215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7547" y="840854"/>
              <a:ext cx="2102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click “download R”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1590" y="2317532"/>
            <a:ext cx="5060732" cy="1776249"/>
            <a:chOff x="2543504" y="2774732"/>
            <a:chExt cx="5060732" cy="177624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-142" t="19048" r="33665" b="28545"/>
            <a:stretch/>
          </p:blipFill>
          <p:spPr>
            <a:xfrm>
              <a:off x="2543504" y="2826464"/>
              <a:ext cx="4976648" cy="167721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543504" y="2774732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1362" y="2957839"/>
              <a:ext cx="1502983" cy="214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8731" y="3237960"/>
              <a:ext cx="1634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2.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Scroll to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Somewhere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Close to you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41587" y="4330264"/>
            <a:ext cx="5796384" cy="1776249"/>
            <a:chOff x="3526221" y="1686910"/>
            <a:chExt cx="5796384" cy="177624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28403" t="8790" r="7630" b="42151"/>
            <a:stretch/>
          </p:blipFill>
          <p:spPr>
            <a:xfrm>
              <a:off x="4088593" y="1793245"/>
              <a:ext cx="4078014" cy="157006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88218" y="2575034"/>
              <a:ext cx="1497727" cy="483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85945" y="2575034"/>
              <a:ext cx="353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</a:t>
              </a:r>
              <a:r>
                <a:rPr lang="en-US" b="1" dirty="0" smtClean="0">
                  <a:solidFill>
                    <a:srgbClr val="FF0000"/>
                  </a:solidFill>
                </a:rPr>
                <a:t>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75286" y="304800"/>
            <a:ext cx="5065986" cy="3153104"/>
            <a:chOff x="3526221" y="1686910"/>
            <a:chExt cx="5065986" cy="31531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/>
            <a:srcRect l="21397" t="10041" r="4925" b="39876"/>
            <a:stretch/>
          </p:blipFill>
          <p:spPr>
            <a:xfrm>
              <a:off x="3578772" y="1818288"/>
              <a:ext cx="4976649" cy="160282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47241" y="2296510"/>
              <a:ext cx="341588" cy="147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l="19764" t="7893" b="57624"/>
            <a:stretch/>
          </p:blipFill>
          <p:spPr>
            <a:xfrm>
              <a:off x="3531475" y="3673366"/>
              <a:ext cx="4987479" cy="1103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531475" y="3599793"/>
              <a:ext cx="5060732" cy="124022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77104" y="4188371"/>
              <a:ext cx="262760" cy="131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90591" y="1755226"/>
              <a:ext cx="620111" cy="215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7833" y="3673365"/>
              <a:ext cx="719961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endCxn id="39" idx="3"/>
            </p:cNvCxnSpPr>
            <p:nvPr/>
          </p:nvCxnSpPr>
          <p:spPr>
            <a:xfrm flipH="1">
              <a:off x="3888829" y="1970690"/>
              <a:ext cx="2301762" cy="399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939864" y="3894082"/>
              <a:ext cx="987969" cy="294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11264" y="1847615"/>
              <a:ext cx="48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4.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3270" y="197560"/>
            <a:ext cx="5694393" cy="3712287"/>
            <a:chOff x="1198180" y="1453547"/>
            <a:chExt cx="5694393" cy="37122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746" y="1453547"/>
              <a:ext cx="5163212" cy="36576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8180" y="1506098"/>
              <a:ext cx="5365530" cy="365973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98124" y="2162474"/>
              <a:ext cx="1702676" cy="312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3099" y="1855380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click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48856" y="250111"/>
            <a:ext cx="5365530" cy="3709006"/>
            <a:chOff x="3321269" y="1206552"/>
            <a:chExt cx="5365530" cy="370900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269" y="1257958"/>
              <a:ext cx="5198194" cy="365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3321269" y="1206552"/>
              <a:ext cx="5365530" cy="3659736"/>
              <a:chOff x="1198180" y="1506098"/>
              <a:chExt cx="5365530" cy="365973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91710" y="3273974"/>
                <a:ext cx="793532" cy="11456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69175" y="1958701"/>
                <a:ext cx="27694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Select the </a:t>
                </a:r>
              </a:p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Free desktop version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948856" y="4154704"/>
            <a:ext cx="5365530" cy="1767876"/>
            <a:chOff x="3321269" y="1206552"/>
            <a:chExt cx="5365530" cy="176787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269" y="1295728"/>
              <a:ext cx="5217294" cy="1678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321269" y="1206552"/>
              <a:ext cx="5365530" cy="176787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5685" y="1249251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3.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47391" y="1770995"/>
              <a:ext cx="1476705" cy="299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7406622" y="1271752"/>
            <a:ext cx="1474619" cy="172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9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46842" y="281641"/>
            <a:ext cx="5439091" cy="3659736"/>
            <a:chOff x="1681656" y="749352"/>
            <a:chExt cx="5439091" cy="36597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656" y="897646"/>
              <a:ext cx="5439091" cy="336314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81656" y="749352"/>
              <a:ext cx="5365530" cy="3659736"/>
              <a:chOff x="1198180" y="1506098"/>
              <a:chExt cx="5365530" cy="365973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66387" y="3917703"/>
                <a:ext cx="1702676" cy="223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41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55380" y="744095"/>
            <a:ext cx="5649310" cy="4673988"/>
            <a:chOff x="1655380" y="759861"/>
            <a:chExt cx="5649310" cy="467398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26" y="837050"/>
              <a:ext cx="5486400" cy="45160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55380" y="759861"/>
              <a:ext cx="5649310" cy="4673988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235" y="26617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99738" y="37285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41174" y="5012830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718236" y="2946996"/>
              <a:ext cx="1206310" cy="7815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9" idx="0"/>
            </p:cNvCxnSpPr>
            <p:nvPr/>
          </p:nvCxnSpPr>
          <p:spPr>
            <a:xfrm>
              <a:off x="2653862" y="4013796"/>
              <a:ext cx="64374" cy="9990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367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291255" y="977742"/>
            <a:ext cx="7467599" cy="4860754"/>
            <a:chOff x="2291255" y="977742"/>
            <a:chExt cx="7467599" cy="4860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986" y="1095062"/>
              <a:ext cx="7315200" cy="46709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876800" y="1834055"/>
              <a:ext cx="998484" cy="1282263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68311" y="3054075"/>
              <a:ext cx="16527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</a:rPr>
                <a:t>Tells you which version of R you are using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8987" y="1435226"/>
              <a:ext cx="4522076" cy="424036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0345" y="4414404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1713" y="2764220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39959" y="1435225"/>
              <a:ext cx="2626273" cy="12385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9380" y="205448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8473" y="1727612"/>
              <a:ext cx="1652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B050"/>
                  </a:solidFill>
                </a:rPr>
                <a:t>Environment Tab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7267903" y="1539766"/>
              <a:ext cx="341587" cy="29428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6309" y="977742"/>
              <a:ext cx="3757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Default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54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91255" y="1022620"/>
            <a:ext cx="7467599" cy="3013352"/>
            <a:chOff x="2291255" y="1022620"/>
            <a:chExt cx="7467599" cy="30133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130" b="63151"/>
            <a:stretch/>
          </p:blipFill>
          <p:spPr>
            <a:xfrm>
              <a:off x="2367453" y="1106869"/>
              <a:ext cx="7375265" cy="28818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54869" y="1255986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6400" y="2490952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1601" y="2547772"/>
              <a:ext cx="1421530" cy="2059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633544" y="1469010"/>
              <a:ext cx="0" cy="10071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6411310" y="2622331"/>
              <a:ext cx="1190291" cy="28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601601" y="1005211"/>
            <a:ext cx="214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7030A0"/>
                </a:solidFill>
                <a:effectLst/>
              </a:rPr>
              <a:t>Cheatsheets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222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30" y="557868"/>
            <a:ext cx="5728913" cy="441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448266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7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964" b="38581"/>
          <a:stretch/>
        </p:blipFill>
        <p:spPr>
          <a:xfrm>
            <a:off x="2525930" y="557868"/>
            <a:ext cx="5686727" cy="3590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372558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5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7420" b="63429"/>
          <a:stretch/>
        </p:blipFill>
        <p:spPr>
          <a:xfrm>
            <a:off x="2354193" y="974020"/>
            <a:ext cx="7388525" cy="287852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75119" y="916862"/>
            <a:ext cx="7467599" cy="3013352"/>
            <a:chOff x="2291255" y="1022620"/>
            <a:chExt cx="7467599" cy="3013352"/>
          </a:xfrm>
        </p:grpSpPr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0363" y="1254999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8297" y="3101546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9039" y="1479346"/>
              <a:ext cx="19258" cy="1570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272880" y="916862"/>
            <a:ext cx="247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  <a:effectLst/>
              </a:rPr>
              <a:t>Global Options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4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2873" y="1083048"/>
            <a:ext cx="6078410" cy="4773168"/>
            <a:chOff x="4272873" y="1083048"/>
            <a:chExt cx="607841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8526" y="1083048"/>
              <a:ext cx="5342757" cy="4773168"/>
              <a:chOff x="2000093" y="1551973"/>
              <a:chExt cx="643122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904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071572" y="3360839"/>
                <a:ext cx="4718421" cy="1100689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/>
                  <a:t>Vol. 2 – EXPLORATORY</a:t>
                </a:r>
                <a:endParaRPr lang="en-US" sz="3600" b="1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11585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408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68"/>
            <a:stretch/>
          </p:blipFill>
          <p:spPr>
            <a:xfrm>
              <a:off x="2590799" y="617483"/>
              <a:ext cx="5620079" cy="5486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57510" y="1926019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020820" y="1326929"/>
              <a:ext cx="1940765" cy="2653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3"/>
              <a:endCxn id="4" idx="1"/>
            </p:cNvCxnSpPr>
            <p:nvPr/>
          </p:nvCxnSpPr>
          <p:spPr>
            <a:xfrm flipV="1">
              <a:off x="3820510" y="1459623"/>
              <a:ext cx="2200310" cy="65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 rot="19681520">
              <a:off x="4508938" y="3090041"/>
              <a:ext cx="2427890" cy="262759"/>
            </a:xfrm>
            <a:prstGeom prst="leftRightArrow">
              <a:avLst>
                <a:gd name="adj1" fmla="val 50000"/>
                <a:gd name="adj2" fmla="val 94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680449">
              <a:off x="4413051" y="2760506"/>
              <a:ext cx="247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B050"/>
                  </a:solidFill>
                  <a:effectLst/>
                </a:rPr>
                <a:t>swap</a:t>
              </a:r>
              <a:endParaRPr lang="en-US" sz="2400" dirty="0">
                <a:solidFill>
                  <a:srgbClr val="00B05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40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04" y="572860"/>
            <a:ext cx="5719006" cy="5544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sp>
          <p:nvSpPr>
            <p:cNvPr id="6" name="Rectangle 5"/>
            <p:cNvSpPr/>
            <p:nvPr/>
          </p:nvSpPr>
          <p:spPr>
            <a:xfrm>
              <a:off x="2636489" y="1592317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1019" y="903890"/>
              <a:ext cx="1504587" cy="423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59870" y="3174028"/>
            <a:ext cx="1504587" cy="240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154"/>
          <a:stretch/>
        </p:blipFill>
        <p:spPr>
          <a:xfrm>
            <a:off x="2370081" y="1117775"/>
            <a:ext cx="7315200" cy="46741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91255" y="931537"/>
            <a:ext cx="7618683" cy="4906959"/>
            <a:chOff x="2291255" y="931537"/>
            <a:chExt cx="7618683" cy="4906959"/>
          </a:xfrm>
        </p:grpSpPr>
        <p:sp>
          <p:nvSpPr>
            <p:cNvPr id="5" name="Rectangle 4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1713" y="1468727"/>
              <a:ext cx="2673568" cy="1227101"/>
            </a:xfrm>
            <a:prstGeom prst="rect">
              <a:avLst/>
            </a:prstGeom>
            <a:noFill/>
            <a:ln w="38100">
              <a:solidFill>
                <a:srgbClr val="FF9933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0464" y="2263690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6002" y="2826139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4826" y="4333875"/>
              <a:ext cx="4550981" cy="143908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3836" y="513223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94314" y="931537"/>
              <a:ext cx="455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Sarah’s Favorite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42259" y="4795477"/>
            <a:ext cx="165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Environment Tab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662238" y="4443413"/>
            <a:ext cx="259470" cy="411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64825" y="1468727"/>
            <a:ext cx="4549831" cy="27445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4452" y="2595306"/>
            <a:ext cx="276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/>
              </a:rPr>
              <a:t>R Notebook</a:t>
            </a:r>
            <a:endParaRPr lang="en-US" sz="2400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85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5669" y="628209"/>
            <a:ext cx="5486400" cy="5486400"/>
            <a:chOff x="2033948" y="703365"/>
            <a:chExt cx="5486400" cy="5486400"/>
          </a:xfrm>
        </p:grpSpPr>
        <p:sp>
          <p:nvSpPr>
            <p:cNvPr id="14" name="Rectangle 13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Example Multi-Level Model 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90" y="2374380"/>
            <a:ext cx="3483891" cy="32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7100" y="1135413"/>
            <a:ext cx="47974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 Extra Bold" panose="02060903040505020403" pitchFamily="18" charset="0"/>
              </a:rPr>
              <a:t>PSY 7650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Multilevel   Models</a:t>
            </a:r>
            <a:endParaRPr lang="en-US" sz="24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93500" y="610118"/>
            <a:ext cx="5486400" cy="5486400"/>
            <a:chOff x="2033948" y="703365"/>
            <a:chExt cx="5486400" cy="5486400"/>
          </a:xfrm>
        </p:grpSpPr>
        <p:sp>
          <p:nvSpPr>
            <p:cNvPr id="19" name="Rectangle 18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637965" y="1135413"/>
            <a:ext cx="47974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 Extra Bold" panose="02060903040505020403" pitchFamily="18" charset="0"/>
              </a:rPr>
              <a:t>PSY/EDUC 6600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Quantitative Methods I</a:t>
            </a:r>
            <a:endParaRPr lang="en-US" sz="24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028" name="Picture 4" descr="Image result for ano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34" y="2374380"/>
            <a:ext cx="3662172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9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3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050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72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2745" y="1125814"/>
            <a:ext cx="6098540" cy="4773168"/>
            <a:chOff x="4252745" y="1125814"/>
            <a:chExt cx="609854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8398" y="1125814"/>
              <a:ext cx="5362887" cy="4773168"/>
              <a:chOff x="1975863" y="1594249"/>
              <a:chExt cx="645545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481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7282" y="354817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1951920" y="3403115"/>
                <a:ext cx="4718421" cy="1100689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3 – ANOVA</a:t>
                </a:r>
                <a:endParaRPr lang="en-US" sz="4000" b="1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1457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21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48928" y="1083048"/>
            <a:ext cx="6102356" cy="4773168"/>
            <a:chOff x="4248928" y="1083048"/>
            <a:chExt cx="610235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4581" y="1083048"/>
              <a:ext cx="5366703" cy="4773168"/>
              <a:chOff x="1971269" y="1551973"/>
              <a:chExt cx="6460051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0225" y="355218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2687" y="355218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65149" y="3552186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844383" y="3360839"/>
                <a:ext cx="4718421" cy="1100689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4 – REGRESSION</a:t>
                </a:r>
                <a:endParaRPr lang="en-US" sz="40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87640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93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6121" y="1125814"/>
            <a:ext cx="6085162" cy="4773168"/>
            <a:chOff x="4266121" y="1125814"/>
            <a:chExt cx="6085162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1774" y="1125814"/>
              <a:ext cx="5349509" cy="4773168"/>
              <a:chOff x="1991965" y="1594249"/>
              <a:chExt cx="6439355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0921" y="355218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93382" y="355218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85844" y="355218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3578306" y="355218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3736843" y="3403115"/>
                <a:ext cx="4718421" cy="1100689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5 – MULTILEVEL</a:t>
                </a:r>
                <a:endParaRPr lang="en-US" sz="4000" b="1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04833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4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6" cy="4773168"/>
            <a:chOff x="4626187" y="1184445"/>
            <a:chExt cx="609853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3" cy="4773168"/>
              <a:chOff x="2425387" y="1652207"/>
              <a:chExt cx="6455453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078827" y="3461073"/>
                <a:ext cx="4718421" cy="1100689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 smtClean="0"/>
                  <a:t>Vol. 6 – SEM</a:t>
                </a:r>
                <a:endParaRPr lang="en-US" sz="4400" b="1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7138631" y="354416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67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8" cy="4773168"/>
            <a:chOff x="4626187" y="1184445"/>
            <a:chExt cx="6098538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5" cy="4773168"/>
              <a:chOff x="2425387" y="1652207"/>
              <a:chExt cx="6455456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5971288" y="3461073"/>
                <a:ext cx="4718421" cy="1100689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7 – OTHER</a:t>
                </a:r>
                <a:endParaRPr lang="en-US" sz="40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18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21561</TotalTime>
  <Words>1522</Words>
  <Application>Microsoft Office PowerPoint</Application>
  <PresentationFormat>Widescreen</PresentationFormat>
  <Paragraphs>347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Schwartz</dc:creator>
  <cp:lastModifiedBy>Sarah Schwartz</cp:lastModifiedBy>
  <cp:revision>84</cp:revision>
  <dcterms:created xsi:type="dcterms:W3CDTF">2018-08-14T16:47:22Z</dcterms:created>
  <dcterms:modified xsi:type="dcterms:W3CDTF">2018-08-30T20:21:41Z</dcterms:modified>
</cp:coreProperties>
</file>